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  <p:sldMasterId id="2147483783" r:id="rId2"/>
  </p:sldMasterIdLst>
  <p:notesMasterIdLst>
    <p:notesMasterId r:id="rId17"/>
  </p:notesMasterIdLst>
  <p:handoutMasterIdLst>
    <p:handoutMasterId r:id="rId18"/>
  </p:handoutMasterIdLst>
  <p:sldIdLst>
    <p:sldId id="258" r:id="rId3"/>
    <p:sldId id="457" r:id="rId4"/>
    <p:sldId id="458" r:id="rId5"/>
    <p:sldId id="459" r:id="rId6"/>
    <p:sldId id="448" r:id="rId7"/>
    <p:sldId id="440" r:id="rId8"/>
    <p:sldId id="441" r:id="rId9"/>
    <p:sldId id="450" r:id="rId10"/>
    <p:sldId id="442" r:id="rId11"/>
    <p:sldId id="456" r:id="rId12"/>
    <p:sldId id="460" r:id="rId13"/>
    <p:sldId id="462" r:id="rId14"/>
    <p:sldId id="464" r:id="rId15"/>
    <p:sldId id="463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am Claeys" initials="BC" lastIdx="22" clrIdx="0"/>
  <p:cmAuthor id="1" name="DOER" initials="m" lastIdx="10" clrIdx="1"/>
  <p:cmAuthor id="2" name="Dwayne Breger" initials="DB" lastIdx="0" clrIdx="2"/>
  <p:cmAuthor id="3" name="Mike Judge" initials="MRJ" lastIdx="1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9966"/>
    <a:srgbClr val="00B050"/>
    <a:srgbClr val="F8F8F8"/>
    <a:srgbClr val="00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86462" autoAdjust="0"/>
  </p:normalViewPr>
  <p:slideViewPr>
    <p:cSldViewPr>
      <p:cViewPr>
        <p:scale>
          <a:sx n="52" d="100"/>
          <a:sy n="52" d="100"/>
        </p:scale>
        <p:origin x="-88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46" y="-86"/>
      </p:cViewPr>
      <p:guideLst>
        <p:guide orient="horz" pos="2920"/>
        <p:guide orient="horz" pos="2928"/>
        <p:guide pos="220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0"/>
            </a:pPr>
            <a:r>
              <a:rPr lang="en-US" sz="2000" b="1" dirty="0"/>
              <a:t>Cumulative</a:t>
            </a:r>
            <a:r>
              <a:rPr lang="en-US" sz="2000" b="1" baseline="0" dirty="0"/>
              <a:t> Installations</a:t>
            </a:r>
            <a:endParaRPr lang="en-US" sz="2000" b="1" dirty="0"/>
          </a:p>
        </c:rich>
      </c:tx>
      <c:layout>
        <c:manualLayout>
          <c:xMode val="edge"/>
          <c:yMode val="edge"/>
          <c:x val="0.11389209725059408"/>
          <c:y val="5.709487825356852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888046401607207"/>
          <c:y val="5.6518790762868684E-2"/>
          <c:w val="0.88044046324540215"/>
          <c:h val="0.851455469829495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'Gen and Cost - Annual Summary'!$C$23</c:f>
              <c:strCache>
                <c:ptCount val="1"/>
                <c:pt idx="0">
                  <c:v>Market Sector A</c:v>
                </c:pt>
              </c:strCache>
            </c:strRef>
          </c:tx>
          <c:invertIfNegative val="0"/>
          <c:cat>
            <c:numRef>
              <c:f>'Gen and Cost - Annual Summary'!$E$8:$L$8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'Gen and Cost - Annual Summary'!$E$23:$L$23</c:f>
              <c:numCache>
                <c:formatCode>0</c:formatCode>
                <c:ptCount val="8"/>
                <c:pt idx="0">
                  <c:v>19</c:v>
                </c:pt>
                <c:pt idx="1">
                  <c:v>44.17253251953133</c:v>
                </c:pt>
                <c:pt idx="2">
                  <c:v>73.338697770870453</c:v>
                </c:pt>
                <c:pt idx="3">
                  <c:v>107.13208724443238</c:v>
                </c:pt>
                <c:pt idx="4">
                  <c:v>146.2868119835519</c:v>
                </c:pt>
                <c:pt idx="5">
                  <c:v>191.65345005327282</c:v>
                </c:pt>
                <c:pt idx="6">
                  <c:v>244.21752408168192</c:v>
                </c:pt>
                <c:pt idx="7">
                  <c:v>251.3217208107942</c:v>
                </c:pt>
              </c:numCache>
            </c:numRef>
          </c:val>
        </c:ser>
        <c:ser>
          <c:idx val="2"/>
          <c:order val="1"/>
          <c:tx>
            <c:strRef>
              <c:f>'Gen and Cost - Annual Summary'!$C$24</c:f>
              <c:strCache>
                <c:ptCount val="1"/>
                <c:pt idx="0">
                  <c:v>Market Sector A (Forward Minting)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numRef>
              <c:f>'Gen and Cost - Annual Summary'!$E$8:$L$8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'Gen and Cost - Annual Summary'!$E$24:$L$24</c:f>
            </c:numRef>
          </c:val>
        </c:ser>
        <c:ser>
          <c:idx val="5"/>
          <c:order val="2"/>
          <c:tx>
            <c:strRef>
              <c:f>'Gen and Cost - Annual Summary'!$C$25</c:f>
              <c:strCache>
                <c:ptCount val="1"/>
                <c:pt idx="0">
                  <c:v>Market Sector B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'Gen and Cost - Annual Summary'!$E$8:$L$8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'Gen and Cost - Annual Summary'!$E$25:$L$25</c:f>
              <c:numCache>
                <c:formatCode>0</c:formatCode>
                <c:ptCount val="8"/>
                <c:pt idx="0">
                  <c:v>19</c:v>
                </c:pt>
                <c:pt idx="1">
                  <c:v>41.211058105468751</c:v>
                </c:pt>
                <c:pt idx="2">
                  <c:v>66.945909797826857</c:v>
                </c:pt>
                <c:pt idx="3">
                  <c:v>96.763606392146315</c:v>
                </c:pt>
                <c:pt idx="4">
                  <c:v>131.3118929266634</c:v>
                </c:pt>
                <c:pt idx="5">
                  <c:v>171.3412794587704</c:v>
                </c:pt>
                <c:pt idx="6">
                  <c:v>217.72134477795461</c:v>
                </c:pt>
                <c:pt idx="7">
                  <c:v>223.98975365658225</c:v>
                </c:pt>
              </c:numCache>
            </c:numRef>
          </c:val>
        </c:ser>
        <c:ser>
          <c:idx val="3"/>
          <c:order val="3"/>
          <c:tx>
            <c:strRef>
              <c:f>'Gen and Cost - Annual Summary'!$C$26</c:f>
              <c:strCache>
                <c:ptCount val="1"/>
                <c:pt idx="0">
                  <c:v>Market Sector C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cat>
            <c:numRef>
              <c:f>'Gen and Cost - Annual Summary'!$E$8:$L$8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'Gen and Cost - Annual Summary'!$E$26:$L$26</c:f>
              <c:numCache>
                <c:formatCode>0</c:formatCode>
                <c:ptCount val="8"/>
                <c:pt idx="0">
                  <c:v>21</c:v>
                </c:pt>
                <c:pt idx="1">
                  <c:v>38.768846484375011</c:v>
                </c:pt>
                <c:pt idx="2">
                  <c:v>59.356727838261421</c:v>
                </c:pt>
                <c:pt idx="3">
                  <c:v>83.210885113717069</c:v>
                </c:pt>
                <c:pt idx="4">
                  <c:v>110.8495143413309</c:v>
                </c:pt>
                <c:pt idx="5">
                  <c:v>142.87302356701611</c:v>
                </c:pt>
                <c:pt idx="6">
                  <c:v>179.9770758223637</c:v>
                </c:pt>
                <c:pt idx="7">
                  <c:v>184.99180292526606</c:v>
                </c:pt>
              </c:numCache>
            </c:numRef>
          </c:val>
        </c:ser>
        <c:ser>
          <c:idx val="0"/>
          <c:order val="4"/>
          <c:tx>
            <c:strRef>
              <c:f>'Gen and Cost - Annual Summary'!$C$27</c:f>
              <c:strCache>
                <c:ptCount val="1"/>
                <c:pt idx="0">
                  <c:v>Managed Growth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'Gen and Cost - Annual Summary'!$E$8:$L$8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'Gen and Cost - Annual Summary'!$E$27:$L$27</c:f>
              <c:numCache>
                <c:formatCode>0</c:formatCode>
                <c:ptCount val="8"/>
                <c:pt idx="0">
                  <c:v>26</c:v>
                </c:pt>
                <c:pt idx="1">
                  <c:v>106.20756289062486</c:v>
                </c:pt>
                <c:pt idx="2">
                  <c:v>190.37199792637446</c:v>
                </c:pt>
                <c:pt idx="3">
                  <c:v>276.85342124970401</c:v>
                </c:pt>
                <c:pt idx="4">
                  <c:v>363.75178074845365</c:v>
                </c:pt>
                <c:pt idx="5">
                  <c:v>448.86558025427365</c:v>
                </c:pt>
                <c:pt idx="6">
                  <c:v>529.64405531799912</c:v>
                </c:pt>
                <c:pt idx="7">
                  <c:v>539.69672260735854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181824"/>
        <c:axId val="69183360"/>
      </c:barChart>
      <c:catAx>
        <c:axId val="6918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9183360"/>
        <c:crosses val="autoZero"/>
        <c:auto val="1"/>
        <c:lblAlgn val="ctr"/>
        <c:lblOffset val="100"/>
        <c:noMultiLvlLbl val="0"/>
      </c:catAx>
      <c:valAx>
        <c:axId val="6918336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Iinstalled PV, MW</a:t>
                </a:r>
              </a:p>
            </c:rich>
          </c:tx>
          <c:layout>
            <c:manualLayout>
              <c:xMode val="edge"/>
              <c:yMode val="edge"/>
              <c:x val="1.5587465738376805E-3"/>
              <c:y val="0.2539225292052640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b="1"/>
            </a:pPr>
            <a:endParaRPr lang="en-US"/>
          </a:p>
        </c:txPr>
        <c:crossAx val="69181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237926469310555"/>
          <c:y val="0.14855272813820189"/>
          <c:w val="0.32038112423447179"/>
          <c:h val="0.2863164018855340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53" y="1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73BC3B-09A4-4296-9A12-81486103B574}" type="datetimeFigureOut">
              <a:rPr lang="en-US"/>
              <a:pPr>
                <a:defRPr/>
              </a:pPr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90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53" y="8829990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C82ABF4-2BD2-4F14-AB66-B3E4F8F1A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0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53" y="1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4F06A89-430A-48FF-BAEA-BAE38D535C91}" type="datetimeFigureOut">
              <a:rPr lang="en-US"/>
              <a:pPr>
                <a:defRPr/>
              </a:pPr>
              <a:t>12/13/2013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2" y="4415791"/>
            <a:ext cx="5485778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90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53" y="8829990"/>
            <a:ext cx="29715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43A6C3-51DC-4688-AC47-C1AC7A137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86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43A6C3-51DC-4688-AC47-C1AC7A137D1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4555" indent="-28252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0084" indent="-2260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2118" indent="-2260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4151" indent="-2260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86185" indent="-2260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8219" indent="-2260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90252" indent="-2260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2286" indent="-2260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37C3F6-1EB1-49A8-BEF3-13F0D23C65B3}" type="slidenum">
              <a:rPr 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2667000" y="152400"/>
            <a:ext cx="57912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8000"/>
                </a:solidFill>
                <a:latin typeface="Calibri" pitchFamily="34" charset="0"/>
              </a:rPr>
              <a:t>Creating A Cleaner Energy Future For the Commonwealth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AB182-5DF1-44D4-B330-EABE86D7FA79}" type="datetimeFigureOut">
              <a:rPr lang="en-US"/>
              <a:pPr>
                <a:defRPr/>
              </a:pPr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75EBFE-7A3F-48AF-811C-A88416D0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39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2667000" y="152400"/>
            <a:ext cx="57912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8000"/>
                </a:solidFill>
                <a:latin typeface="Calibri" pitchFamily="34" charset="0"/>
              </a:rPr>
              <a:t>Creating A Greener Energy Future For the Commonwealth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DOER POWERPOINT TEMPLATE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F52414B4-D5ED-4685-9633-CC260842B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75456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E20BD4C9-B6EE-4480-8E0A-E31F693A1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BCF3419F-77AC-47A6-BF77-3353DCBF5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2" y="1535113"/>
            <a:ext cx="37353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012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FED43073-B368-435E-AE4F-88C464421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43AE5796-4956-430A-9258-1BF359575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99A74424-F6AD-40BC-A4C8-BED1CECE8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273050"/>
            <a:ext cx="2855913" cy="1162050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273050"/>
            <a:ext cx="457200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43510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BBCA3C01-A7F8-4E11-98DC-77BA94FC8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18488A1F-A71F-48A1-B543-37F35F655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C98F3909-9D91-46BF-87D8-49E2EE850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75456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DCA171A0-CCFF-4B24-87B9-7296D7B3D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F42F6D0C-B94D-4BCF-B839-516CEF0E9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2" y="1535113"/>
            <a:ext cx="37353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012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D9834731-27B7-4731-B048-2ED51428E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B5DFA8A0-489A-47B7-A5B2-37A7CE532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A7CD73DE-4F07-461E-A697-DEC5DECEF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273050"/>
            <a:ext cx="2855913" cy="1162050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273050"/>
            <a:ext cx="457200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43510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0448F188-BF1B-4719-802F-5FAF459D9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Cleaner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C04323E7-6BB7-4086-868B-25A73B7BC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F157D29C-31FB-4052-A4DB-C21B1D147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107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BF858D7-6188-454D-A46E-3E17D54ED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doer" TargetMode="External"/><Relationship Id="rId2" Type="http://schemas.openxmlformats.org/officeDocument/2006/relationships/hyperlink" Target="mailto:Mark.Sylvia@State.MA.U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3200400" y="1295400"/>
            <a:ext cx="57150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Massachusetts Solar Market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 smtClean="0"/>
              <a:t>RPS Solar Carve-Out II</a:t>
            </a:r>
            <a:br>
              <a:rPr lang="en-US" sz="3200" dirty="0" smtClean="0"/>
            </a:br>
            <a:r>
              <a:rPr lang="en-US" sz="2800" dirty="0" smtClean="0"/>
              <a:t>Final Policy Design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Mark Sylvia, Commissioner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December 13, 2013</a:t>
            </a:r>
            <a:endParaRPr lang="en-US" sz="3200" dirty="0" smtClean="0">
              <a:latin typeface="+mn-lt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3505200"/>
            <a:ext cx="2057400" cy="2031325"/>
          </a:xfrm>
          <a:prstGeom prst="rect">
            <a:avLst/>
          </a:prstGeom>
          <a:noFill/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400" b="1" i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Electricity Restructuring Roundtable</a:t>
            </a:r>
          </a:p>
          <a:p>
            <a:pPr algn="ctr"/>
            <a:endParaRPr lang="en-US" sz="14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i="1" dirty="0" smtClean="0">
                <a:solidFill>
                  <a:schemeClr val="bg1"/>
                </a:solidFill>
              </a:rPr>
              <a:t>Evolving Landscape and Regulatory Framework for Solar</a:t>
            </a: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99774" y="990600"/>
            <a:ext cx="2244226" cy="3429000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/>
              <a:t>Over program life, benefits to the electric system and public outweigh program costs.</a:t>
            </a:r>
            <a:endParaRPr lang="en-US" sz="1800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/>
              <a:t>Actual SREC-II prices may be lower than Auction price, reducing program costs further.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" y="817905"/>
            <a:ext cx="6705600" cy="3195345"/>
          </a:xfrm>
          <a:prstGeom prst="rect">
            <a:avLst/>
          </a:prstGeom>
        </p:spPr>
      </p:pic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914400" y="4343400"/>
            <a:ext cx="82296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 smtClean="0"/>
              <a:t>Over </a:t>
            </a:r>
            <a:r>
              <a:rPr lang="en-US" sz="1800" dirty="0"/>
              <a:t>program life, </a:t>
            </a:r>
            <a:r>
              <a:rPr lang="en-US" sz="1800" u="sng" dirty="0" smtClean="0"/>
              <a:t>utility rate impact </a:t>
            </a:r>
            <a:r>
              <a:rPr lang="en-US" sz="1800" dirty="0" smtClean="0"/>
              <a:t>of program </a:t>
            </a:r>
            <a:r>
              <a:rPr lang="en-US" sz="1800" dirty="0"/>
              <a:t>averages 1.2% and 1.5% of total </a:t>
            </a:r>
            <a:r>
              <a:rPr lang="en-US" sz="1800" dirty="0" smtClean="0"/>
              <a:t>bill, with peak </a:t>
            </a:r>
            <a:r>
              <a:rPr lang="en-US" sz="1800" dirty="0"/>
              <a:t>impact of 2.5% to 3.5</a:t>
            </a:r>
            <a:r>
              <a:rPr lang="en-US" sz="1800" dirty="0" smtClean="0"/>
              <a:t>% (2018-2021 timeframe).  For a typical residential </a:t>
            </a:r>
            <a:r>
              <a:rPr lang="en-US" sz="1800" dirty="0"/>
              <a:t>monthly </a:t>
            </a:r>
            <a:r>
              <a:rPr lang="en-US" sz="1800" dirty="0" smtClean="0"/>
              <a:t>bill, </a:t>
            </a:r>
            <a:r>
              <a:rPr lang="en-US" sz="1800" dirty="0"/>
              <a:t>impact is $0.91 to $1.48 over program life, and $2.44 to $3.49 at peak.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1800" dirty="0" smtClean="0"/>
              <a:t>SREC-II brings solar into the market at incentive values 30-50 percent below SREC-I.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104900" y="71145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Benefits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and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Costs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SREC-II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5791200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smtClean="0">
                <a:latin typeface="+mn-lt"/>
              </a:rPr>
              <a:t>From DOER consultants report, Task </a:t>
            </a:r>
            <a:r>
              <a:rPr lang="en-US" sz="1400" dirty="0">
                <a:latin typeface="+mn-lt"/>
              </a:rPr>
              <a:t>3b:  </a:t>
            </a:r>
            <a:r>
              <a:rPr lang="en-US" sz="1400" i="1" dirty="0">
                <a:latin typeface="+mn-lt"/>
              </a:rPr>
              <a:t>Analysis of Economic Costs and Benefits of Solar Program</a:t>
            </a:r>
          </a:p>
        </p:txBody>
      </p:sp>
      <p:sp>
        <p:nvSpPr>
          <p:cNvPr id="5" name="Oval 4"/>
          <p:cNvSpPr/>
          <p:nvPr/>
        </p:nvSpPr>
        <p:spPr>
          <a:xfrm>
            <a:off x="3581400" y="3170636"/>
            <a:ext cx="1161914" cy="6858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29200" y="3170636"/>
            <a:ext cx="1161914" cy="6858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56346" y="3144495"/>
            <a:ext cx="1695314" cy="82737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19200" y="914400"/>
            <a:ext cx="7429500" cy="3985147"/>
          </a:xfrm>
          <a:solidFill>
            <a:schemeClr val="bg1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Most non-residential solar projects depend on the net metering credit incentive, along with SREC revenue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MA market is non-uniform in the availability and value of Net Metering credits by utility territory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DOER is cognizant of Net Metering caps being reached and impact on solar (and other renewables) economic feasibility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DOER currently has no policy stance on the raising of the NM caps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DOER has commissioned a study on NM policy and is evaluating cost/benefits and policy options to assist policy making.  Study should be available at the end of 2013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219200" y="304800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SREC-II and Net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Metering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43000" y="1219200"/>
            <a:ext cx="3962400" cy="4800600"/>
          </a:xfrm>
          <a:solidFill>
            <a:schemeClr val="bg1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RPS Class I regulation revisions for SREC-II are expected be filed any day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Rulemaking will include Public Hearing  and comment period in January, followed by review by Joint Committee on TUE</a:t>
            </a:r>
          </a:p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DOER projects rule to be promulgated before the end of Q1 2014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143000"/>
            <a:ext cx="3264408" cy="435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143000" y="3048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SREC-II Anticipated Rulemaking Process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30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066800" y="914401"/>
            <a:ext cx="7696200" cy="5029199"/>
          </a:xfrm>
          <a:solidFill>
            <a:schemeClr val="bg1"/>
          </a:solidFill>
        </p:spPr>
        <p:txBody>
          <a:bodyPr/>
          <a:lstStyle/>
          <a:p>
            <a:r>
              <a:rPr lang="en-US" sz="1800" dirty="0"/>
              <a:t>Residential solar </a:t>
            </a:r>
            <a:r>
              <a:rPr lang="en-US" sz="1800" dirty="0" smtClean="0"/>
              <a:t>PV prices </a:t>
            </a:r>
            <a:r>
              <a:rPr lang="en-US" sz="1800" dirty="0"/>
              <a:t>dropped 28 percent in Massachusetts in </a:t>
            </a:r>
            <a:r>
              <a:rPr lang="en-US" sz="1800" dirty="0" smtClean="0"/>
              <a:t>2012 </a:t>
            </a:r>
            <a:r>
              <a:rPr lang="en-US" sz="1800" dirty="0" smtClean="0">
                <a:sym typeface="Symbol"/>
              </a:rPr>
              <a:t> </a:t>
            </a:r>
            <a:r>
              <a:rPr lang="en-US" sz="1800" dirty="0" smtClean="0"/>
              <a:t>second </a:t>
            </a:r>
            <a:r>
              <a:rPr lang="en-US" sz="1800" dirty="0"/>
              <a:t>biggest drop in the nation last </a:t>
            </a:r>
            <a:r>
              <a:rPr lang="en-US" sz="1800" dirty="0" smtClean="0"/>
              <a:t>year.</a:t>
            </a:r>
            <a:endParaRPr lang="en-US" sz="1800" dirty="0"/>
          </a:p>
          <a:p>
            <a:r>
              <a:rPr lang="en-US" sz="1800" dirty="0" smtClean="0"/>
              <a:t>Governor’s </a:t>
            </a:r>
            <a:r>
              <a:rPr lang="en-US" sz="1800" dirty="0"/>
              <a:t>goal of installing 250 MW by 2017 </a:t>
            </a:r>
            <a:r>
              <a:rPr lang="en-US" sz="1800" dirty="0" smtClean="0"/>
              <a:t>met four </a:t>
            </a:r>
            <a:r>
              <a:rPr lang="en-US" sz="1800" dirty="0"/>
              <a:t>years </a:t>
            </a:r>
            <a:r>
              <a:rPr lang="en-US" sz="1800" dirty="0" smtClean="0"/>
              <a:t>early; new </a:t>
            </a:r>
            <a:r>
              <a:rPr lang="en-US" sz="1800" dirty="0"/>
              <a:t>goal of 1600 MW by </a:t>
            </a:r>
            <a:r>
              <a:rPr lang="en-US" sz="1800" dirty="0" smtClean="0"/>
              <a:t>2020.</a:t>
            </a:r>
            <a:endParaRPr lang="en-US" sz="1800" dirty="0"/>
          </a:p>
          <a:p>
            <a:r>
              <a:rPr lang="en-US" sz="1800" dirty="0"/>
              <a:t>Solar </a:t>
            </a:r>
            <a:r>
              <a:rPr lang="en-US" sz="1800" dirty="0" smtClean="0"/>
              <a:t>is well distributed throughout the Commonwealth, with installations </a:t>
            </a:r>
            <a:r>
              <a:rPr lang="en-US" sz="1800" dirty="0"/>
              <a:t>in 346 of 351 MA cities </a:t>
            </a:r>
            <a:r>
              <a:rPr lang="en-US" sz="1800" dirty="0" smtClean="0"/>
              <a:t>and towns.  Over 120 municipalities are hosting solar projects on town facilities.  </a:t>
            </a:r>
          </a:p>
          <a:p>
            <a:r>
              <a:rPr lang="en-US" sz="1800" dirty="0" err="1" smtClean="0"/>
              <a:t>Solarize</a:t>
            </a:r>
            <a:r>
              <a:rPr lang="en-US" sz="1800" dirty="0" smtClean="0"/>
              <a:t> Mass program has supported 9 MW of residential solar in 33 towns (another 15 towns are underway).</a:t>
            </a:r>
            <a:endParaRPr lang="en-US" sz="1800" dirty="0"/>
          </a:p>
          <a:p>
            <a:r>
              <a:rPr lang="en-US" sz="1800" dirty="0" smtClean="0"/>
              <a:t>Massachusetts is well ranked nationally (SEIA 2012)</a:t>
            </a:r>
          </a:p>
          <a:p>
            <a:pPr lvl="1"/>
            <a:r>
              <a:rPr lang="en-US" sz="1400" dirty="0" smtClean="0"/>
              <a:t>6</a:t>
            </a:r>
            <a:r>
              <a:rPr lang="en-US" sz="1400" baseline="30000" dirty="0" smtClean="0"/>
              <a:t>th</a:t>
            </a:r>
            <a:r>
              <a:rPr lang="en-US" sz="1400" dirty="0"/>
              <a:t>  in solar </a:t>
            </a:r>
            <a:r>
              <a:rPr lang="en-US" sz="1400" dirty="0" smtClean="0"/>
              <a:t>capacity installed in 2012</a:t>
            </a:r>
          </a:p>
          <a:p>
            <a:pPr lvl="1"/>
            <a:r>
              <a:rPr lang="en-US" sz="1400" dirty="0" smtClean="0"/>
              <a:t>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in cumulative installed capacity </a:t>
            </a:r>
          </a:p>
          <a:p>
            <a:pPr lvl="1"/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</a:t>
            </a:r>
            <a:r>
              <a:rPr lang="en-US" sz="1400" dirty="0"/>
              <a:t>in commercial </a:t>
            </a:r>
            <a:r>
              <a:rPr lang="en-US" sz="1400" dirty="0" smtClean="0"/>
              <a:t>installations; 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r>
              <a:rPr lang="en-US" sz="1400" dirty="0"/>
              <a:t>in residential </a:t>
            </a:r>
            <a:r>
              <a:rPr lang="en-US" sz="1400" dirty="0" smtClean="0"/>
              <a:t>installations</a:t>
            </a:r>
            <a:endParaRPr lang="en-US" sz="1400" dirty="0"/>
          </a:p>
          <a:p>
            <a:pPr lvl="1"/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lowest weighted average commercial installation costs </a:t>
            </a:r>
          </a:p>
          <a:p>
            <a:pPr lvl="1"/>
            <a:r>
              <a:rPr lang="en-US" sz="1400" dirty="0"/>
              <a:t>4</a:t>
            </a:r>
            <a:r>
              <a:rPr lang="en-US" sz="1400" baseline="30000" dirty="0"/>
              <a:t>th</a:t>
            </a:r>
            <a:r>
              <a:rPr lang="en-US" sz="1400" dirty="0"/>
              <a:t> in total solar </a:t>
            </a:r>
            <a:r>
              <a:rPr lang="en-US" sz="1400" dirty="0" smtClean="0"/>
              <a:t>jobs;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r>
              <a:rPr lang="en-US" sz="1400" dirty="0"/>
              <a:t>in per capita solar </a:t>
            </a:r>
            <a:r>
              <a:rPr lang="en-US" sz="1400" dirty="0" smtClean="0"/>
              <a:t>jobs</a:t>
            </a:r>
            <a:endParaRPr lang="en-US" sz="1400" dirty="0"/>
          </a:p>
          <a:p>
            <a:r>
              <a:rPr lang="en-US" sz="1800" dirty="0" smtClean="0"/>
              <a:t>Over 1800 firms in MA work primarily in the renewable energy sector, employing over 21,000 workers.  Nearly 60% of renewable energy workers support the solar sector </a:t>
            </a:r>
            <a:r>
              <a:rPr lang="en-US" sz="1400" i="1" dirty="0" smtClean="0"/>
              <a:t>(2013 MassCEC Jobs Report).</a:t>
            </a:r>
            <a:endParaRPr lang="en-US" sz="1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066800" y="228600"/>
            <a:ext cx="80619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Solar is Working for the Commonwealth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>
          <a:xfrm>
            <a:off x="1066800" y="533400"/>
            <a:ext cx="7696200" cy="762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8000"/>
                </a:solidFill>
              </a:rPr>
              <a:t>Thank you!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143000" y="1295400"/>
            <a:ext cx="7543800" cy="426720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endParaRPr lang="en-US" sz="2800" b="1" dirty="0" smtClean="0">
              <a:ea typeface="Calibri"/>
              <a:cs typeface="Times New Roman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b="1" dirty="0" smtClean="0">
                <a:ea typeface="Calibri"/>
                <a:cs typeface="Times New Roman"/>
              </a:rPr>
              <a:t>Mark Sylvia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ea typeface="Calibri"/>
                <a:cs typeface="Times New Roman"/>
              </a:rPr>
              <a:t>Commissioner</a:t>
            </a:r>
          </a:p>
          <a:p>
            <a:pPr algn="ctr">
              <a:spcBef>
                <a:spcPts val="0"/>
              </a:spcBef>
              <a:buNone/>
            </a:pPr>
            <a:endParaRPr lang="en-US" sz="1600" dirty="0" smtClean="0">
              <a:ea typeface="Calibri"/>
              <a:cs typeface="Times New Roman"/>
            </a:endParaRPr>
          </a:p>
          <a:p>
            <a:pPr algn="ctr">
              <a:spcBef>
                <a:spcPts val="0"/>
              </a:spcBef>
              <a:buNone/>
            </a:pPr>
            <a:endParaRPr lang="en-US" sz="1600" dirty="0" smtClean="0">
              <a:ea typeface="Calibri"/>
              <a:cs typeface="Times New Roman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400" b="1" dirty="0" smtClean="0">
                <a:ea typeface="Calibri"/>
                <a:cs typeface="Times New Roman"/>
              </a:rPr>
              <a:t>Massachusetts Department of Energy Resources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>
                <a:ea typeface="Calibri"/>
                <a:cs typeface="Times New Roman"/>
              </a:rPr>
              <a:t>100 Cambridge Street, Suite 1020, Boston, MA 02114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>
                <a:ea typeface="Calibri"/>
                <a:cs typeface="Times New Roman"/>
              </a:rPr>
              <a:t>617.626.7339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>
                <a:ea typeface="Calibri"/>
                <a:cs typeface="Times New Roman"/>
                <a:hlinkClick r:id="rId2"/>
              </a:rPr>
              <a:t>Mark.Sylvia@State.MA.US</a:t>
            </a:r>
            <a:endParaRPr lang="en-US" sz="2400" dirty="0" smtClean="0">
              <a:ea typeface="Calibri"/>
              <a:cs typeface="Times New Roman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400" dirty="0" smtClean="0">
                <a:ea typeface="Calibri"/>
                <a:cs typeface="Times New Roman"/>
                <a:hlinkClick r:id="rId3"/>
              </a:rPr>
              <a:t>www.mass.gov/doer</a:t>
            </a:r>
            <a:endParaRPr lang="en-US" sz="2400" dirty="0" smtClean="0">
              <a:ea typeface="Calibri"/>
              <a:cs typeface="Times New Roman"/>
            </a:endParaRPr>
          </a:p>
          <a:p>
            <a:pPr>
              <a:buFont typeface="Arial" charset="0"/>
              <a:buNone/>
            </a:pPr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60A4909-5474-470D-832D-2A83998E7298}" type="slidenum">
              <a:rPr lang="en-US" sz="1200">
                <a:solidFill>
                  <a:srgbClr val="F8F8F8"/>
                </a:solidFill>
              </a:rPr>
              <a:pPr algn="r"/>
              <a:t>14</a:t>
            </a:fld>
            <a:endParaRPr lang="en-US" sz="120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Remarkable Solar Growth in Mass.</a:t>
            </a:r>
            <a:endParaRPr lang="en-US" dirty="0"/>
          </a:p>
        </p:txBody>
      </p:sp>
      <p:pic>
        <p:nvPicPr>
          <p:cNvPr id="5" name="Picture 4" descr="SolarProgress_12-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990600"/>
            <a:ext cx="83058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295400" y="4953000"/>
            <a:ext cx="5867400" cy="1143000"/>
          </a:xfrm>
          <a:solidFill>
            <a:sysClr val="window" lastClr="FFFFFF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To meet Governor’s 1600 MW goal, market needs to install 140-200 MW per year between 2014 and 2020 (adjusted for final SREC-I Capacity)</a:t>
            </a:r>
          </a:p>
          <a:p>
            <a:pPr marL="287338" indent="-287338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This installation rate maintains growth from 2012 installation rate, but does not sustain the accelerated market growth experienced in 2013.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38200"/>
            <a:ext cx="7010400" cy="409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 bwMode="auto">
          <a:xfrm>
            <a:off x="990600" y="152400"/>
            <a:ext cx="769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Current/Projected Market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Installations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65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62050" y="990600"/>
            <a:ext cx="7505700" cy="4495800"/>
          </a:xfrm>
          <a:solidFill>
            <a:sysClr val="window" lastClr="FFFFFF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Provide economic support and market conditions to maintain and expand PV installations in MA</a:t>
            </a:r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Control ratepayer costs</a:t>
            </a:r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Maintain robust, progressive </a:t>
            </a:r>
            <a:r>
              <a:rPr lang="en-US" sz="2200" dirty="0"/>
              <a:t>growth across installation </a:t>
            </a:r>
            <a:r>
              <a:rPr lang="en-US" sz="2200" dirty="0" smtClean="0"/>
              <a:t>sectors and manage growth to reach 1600 MW by 2020</a:t>
            </a:r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Maintain </a:t>
            </a:r>
            <a:r>
              <a:rPr lang="en-US" sz="2200" dirty="0"/>
              <a:t>competitive market of diverse PV </a:t>
            </a:r>
            <a:r>
              <a:rPr lang="en-US" sz="2200" dirty="0" smtClean="0"/>
              <a:t>developers, </a:t>
            </a:r>
            <a:r>
              <a:rPr lang="en-US" sz="2200" dirty="0"/>
              <a:t>without undue burdens of </a:t>
            </a:r>
            <a:r>
              <a:rPr lang="en-US" sz="2200" dirty="0" smtClean="0"/>
              <a:t>entry</a:t>
            </a:r>
            <a:endParaRPr lang="en-US" sz="2200" dirty="0"/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/>
              <a:t>Address financing barriers limiting </a:t>
            </a:r>
            <a:r>
              <a:rPr lang="en-US" sz="2200" dirty="0" smtClean="0"/>
              <a:t>residential and non-profit direct </a:t>
            </a:r>
            <a:r>
              <a:rPr lang="en-US" sz="2200" dirty="0"/>
              <a:t>ownership, without compromising third-party ownership </a:t>
            </a:r>
            <a:r>
              <a:rPr lang="en-US" sz="2200" dirty="0" smtClean="0"/>
              <a:t>model</a:t>
            </a:r>
          </a:p>
          <a:p>
            <a:pPr marL="287338" indent="-287338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Minimize </a:t>
            </a:r>
            <a:r>
              <a:rPr lang="en-US" sz="2200" dirty="0"/>
              <a:t>regulatory complexity </a:t>
            </a:r>
            <a:r>
              <a:rPr lang="en-US" sz="2200" dirty="0" smtClean="0"/>
              <a:t>and maintain flexibilities to respond to changing conditions</a:t>
            </a:r>
            <a:endParaRPr lang="en-US" sz="2200" dirty="0"/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1143000" y="228600"/>
            <a:ext cx="769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SREC-II Policy Objectives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762000"/>
            <a:ext cx="8039100" cy="4876800"/>
          </a:xfrm>
          <a:solidFill>
            <a:sysClr val="window" lastClr="FFFFFF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Program Cap of 1600 MW minus the capacity reached in SREC-I by June 30, 2014.</a:t>
            </a:r>
            <a:endParaRPr lang="en-US" sz="1800" dirty="0"/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Projects eligible to generate SREC-IIs for 10 years (40 quarters), with incentive declining over time through a 10-year forward schedule of Auction Prices and ACP Rates.  Units generate Class I RECs following 10 years of eligibility.</a:t>
            </a:r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SREC Factors provide financial incentive differentiated between market sectors.</a:t>
            </a:r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Review </a:t>
            </a:r>
            <a:r>
              <a:rPr lang="en-US" sz="1800" dirty="0"/>
              <a:t>of </a:t>
            </a:r>
            <a:r>
              <a:rPr lang="en-US" sz="1800" dirty="0" smtClean="0"/>
              <a:t>SREC </a:t>
            </a:r>
            <a:r>
              <a:rPr lang="en-US" sz="1800" dirty="0"/>
              <a:t>Factors </a:t>
            </a:r>
            <a:r>
              <a:rPr lang="en-US" sz="1800" dirty="0" smtClean="0"/>
              <a:t>2016/2017 provides </a:t>
            </a:r>
            <a:r>
              <a:rPr lang="en-US" sz="1800" dirty="0"/>
              <a:t>ratepayer and developer </a:t>
            </a:r>
            <a:r>
              <a:rPr lang="en-US" sz="1800" dirty="0" smtClean="0"/>
              <a:t>protections.</a:t>
            </a:r>
            <a:endParaRPr lang="en-US" sz="1800" dirty="0"/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Forward Minting is eliminated.  Residential direct-ownership market will be addressed with an ACP-funded financing program.</a:t>
            </a:r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Managed Growth sector provided fixed SREC Factor and will not be subject to competitive solicitations.  Qualifications will be limited by Annual Blocks made available on a two year forward schedule by DOER.</a:t>
            </a:r>
          </a:p>
          <a:p>
            <a:pPr marL="287338" indent="-287338"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/>
              <a:t>Compliance Obligation and Minimum Standard set in regulation for 2014 and 2015.  Annual calculations thereafter based on actual and projected supply, constrained by Cumulative </a:t>
            </a:r>
            <a:r>
              <a:rPr lang="en-US" sz="1800" dirty="0"/>
              <a:t>Installed Capacity </a:t>
            </a:r>
            <a:r>
              <a:rPr lang="en-US" sz="1800" dirty="0" smtClean="0"/>
              <a:t>Targets, which informs determination of next Annual Block for Managed Growth sector.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1143000" y="152400"/>
            <a:ext cx="769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SREC-II: Key Design Features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09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248400" y="1295400"/>
            <a:ext cx="2354666" cy="6857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 smtClean="0"/>
              <a:t>Auction Price and </a:t>
            </a:r>
            <a:endParaRPr lang="en-US" sz="2000" b="1" dirty="0"/>
          </a:p>
          <a:p>
            <a:pPr marL="0" indent="0" algn="ctr">
              <a:buNone/>
            </a:pPr>
            <a:r>
              <a:rPr lang="en-US" sz="2000" b="1" dirty="0" smtClean="0"/>
              <a:t>ACP Rate Schedules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Text Placeholder 2"/>
          <p:cNvSpPr txBox="1">
            <a:spLocks/>
          </p:cNvSpPr>
          <p:nvPr/>
        </p:nvSpPr>
        <p:spPr bwMode="auto">
          <a:xfrm>
            <a:off x="6324600" y="2514600"/>
            <a:ext cx="227846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800" dirty="0" smtClean="0"/>
              <a:t>No change from prior Stakeholder Meetings</a:t>
            </a:r>
          </a:p>
          <a:p>
            <a:pPr marL="0" indent="0" algn="ctr">
              <a:buFont typeface="Arial" charset="0"/>
              <a:buNone/>
            </a:pPr>
            <a:endParaRPr lang="en-US" sz="1800" dirty="0"/>
          </a:p>
          <a:p>
            <a:pPr marL="0" indent="0" algn="ctr">
              <a:buFont typeface="Arial" charset="0"/>
              <a:buNone/>
            </a:pPr>
            <a:r>
              <a:rPr lang="en-US" sz="1800" dirty="0" smtClean="0"/>
              <a:t>Values are included in regulation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19871"/>
              </p:ext>
            </p:extLst>
          </p:nvPr>
        </p:nvGraphicFramePr>
        <p:xfrm>
          <a:off x="1219200" y="914400"/>
          <a:ext cx="4800600" cy="5422438"/>
        </p:xfrm>
        <a:graphic>
          <a:graphicData uri="http://schemas.openxmlformats.org/drawingml/2006/table">
            <a:tbl>
              <a:tblPr/>
              <a:tblGrid>
                <a:gridCol w="1311965"/>
                <a:gridCol w="1088335"/>
                <a:gridCol w="1088335"/>
                <a:gridCol w="1311965"/>
              </a:tblGrid>
              <a:tr h="25621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$/MWh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0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Price </a:t>
                      </a:r>
                      <a:r>
                        <a:rPr lang="en-US" sz="16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Auction Price </a:t>
                      </a:r>
                      <a:r>
                        <a:rPr lang="en-US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5% Fee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ACP Rate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announced by DOER each year to maintain 10-year forward schedule.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62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6"/>
          <p:cNvSpPr txBox="1">
            <a:spLocks/>
          </p:cNvSpPr>
          <p:nvPr/>
        </p:nvSpPr>
        <p:spPr bwMode="auto">
          <a:xfrm>
            <a:off x="1143000" y="228600"/>
            <a:ext cx="769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Reducing Incentive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Value Over Time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54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751846"/>
              </p:ext>
            </p:extLst>
          </p:nvPr>
        </p:nvGraphicFramePr>
        <p:xfrm>
          <a:off x="990600" y="1371598"/>
          <a:ext cx="5867400" cy="4444168"/>
        </p:xfrm>
        <a:graphic>
          <a:graphicData uri="http://schemas.openxmlformats.org/drawingml/2006/table">
            <a:tbl>
              <a:tblPr/>
              <a:tblGrid>
                <a:gridCol w="1000413"/>
                <a:gridCol w="3714613"/>
                <a:gridCol w="1152374"/>
              </a:tblGrid>
              <a:tr h="5672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Sector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SREC Factor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30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Residential, Parking Canopy, Emergency Power Generation, Community Shared Solar, or any Unit with a capacity &lt;= 25 kW.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30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Building Mounted, or ground mounted Unit with a capacity &gt; 25 kW with 67% or more of the electric output on an annual basis used by an on-site load.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30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Landfill or Brownfield, or a Unit with a capacity of &lt;= 500 kW with less than 67% of the electrical output on an annual basis used by an on-site load.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30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Managed Growth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that does not meet the criteria of Market Sector A, B, or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10400" y="1295400"/>
            <a:ext cx="1981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SREC Factor for Residential increased to 1.0.</a:t>
            </a:r>
            <a:endParaRPr lang="en-US" sz="1600" dirty="0">
              <a:latin typeface="+mn-lt"/>
            </a:endParaRPr>
          </a:p>
          <a:p>
            <a:endParaRPr lang="en-US" sz="1600" dirty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Managed Growth has fixed SREC Factor (not subject to competition).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SREC Factors subject to evaluation in 2016/2017, to accommodate market/policy changes.  Changes applied with delay.</a:t>
            </a:r>
            <a:endParaRPr lang="en-US" sz="1600" dirty="0">
              <a:latin typeface="+mn-lt"/>
            </a:endParaRPr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1143000" y="228600"/>
            <a:ext cx="7696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Market Sectors and SREC Factors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(Factors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Provided in Guideline)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875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696200" cy="762000"/>
          </a:xfrm>
        </p:spPr>
        <p:txBody>
          <a:bodyPr/>
          <a:lstStyle/>
          <a:p>
            <a:r>
              <a:rPr lang="en-US" dirty="0" smtClean="0"/>
              <a:t>Projection of Market Sector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02202"/>
              </p:ext>
            </p:extLst>
          </p:nvPr>
        </p:nvGraphicFramePr>
        <p:xfrm>
          <a:off x="990600" y="762000"/>
          <a:ext cx="5486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6675120" y="1219200"/>
            <a:ext cx="2209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dirty="0" smtClean="0"/>
              <a:t>DOER anticipates Managed Growth Blocks will support significant market share. </a:t>
            </a:r>
          </a:p>
          <a:p>
            <a:pPr marL="0" indent="0">
              <a:buFont typeface="Arial" charset="0"/>
              <a:buNone/>
            </a:pPr>
            <a:endParaRPr lang="en-US" sz="1050" dirty="0" smtClean="0"/>
          </a:p>
          <a:p>
            <a:pPr marL="0" indent="0">
              <a:buFont typeface="Arial" charset="0"/>
              <a:buNone/>
            </a:pPr>
            <a:r>
              <a:rPr lang="en-US" sz="1600" dirty="0" smtClean="0"/>
              <a:t>Other Market Sectors will impinge on available Blocks depending on actual growth.</a:t>
            </a:r>
          </a:p>
          <a:p>
            <a:pPr marL="0" indent="0">
              <a:buFont typeface="Arial" charset="0"/>
              <a:buNone/>
            </a:pPr>
            <a:endParaRPr lang="en-US" sz="1600" dirty="0"/>
          </a:p>
          <a:p>
            <a:pPr marL="0" indent="0">
              <a:buFont typeface="Arial" charset="0"/>
              <a:buNone/>
            </a:pPr>
            <a:r>
              <a:rPr lang="en-US" sz="1600" dirty="0" smtClean="0"/>
              <a:t>SREC-II generation will peak in 2020/2021, and then begin to taper to zero by 2030/2031, as 10-year eligibilities expire.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899160" y="5858728"/>
            <a:ext cx="6187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56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This projection represents one sample future outcome.  While these data reflect DOER’s analysis of market trends, DOER does not endorse or suggest this to be the most  likely outcome.</a:t>
            </a:r>
            <a:endParaRPr lang="en-US" sz="140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14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990600"/>
            <a:ext cx="7924800" cy="4724400"/>
          </a:xfrm>
          <a:solidFill>
            <a:schemeClr val="bg1"/>
          </a:solidFill>
        </p:spPr>
        <p:txBody>
          <a:bodyPr/>
          <a:lstStyle/>
          <a:p>
            <a:pPr marL="287338" indent="-287338">
              <a:spcBef>
                <a:spcPts val="0"/>
              </a:spcBef>
              <a:spcAft>
                <a:spcPts val="600"/>
              </a:spcAft>
            </a:pPr>
            <a:r>
              <a:rPr lang="en-US" sz="1800" u="sng" dirty="0" smtClean="0"/>
              <a:t>Elimination of Forward Minting</a:t>
            </a:r>
            <a:r>
              <a:rPr lang="en-US" sz="1800" dirty="0" smtClean="0"/>
              <a:t>:  Questions </a:t>
            </a:r>
            <a:r>
              <a:rPr lang="en-US" sz="1800" dirty="0"/>
              <a:t>raised about FM effectiveness in </a:t>
            </a:r>
            <a:r>
              <a:rPr lang="en-US" sz="1800" dirty="0" smtClean="0"/>
              <a:t>achieving </a:t>
            </a:r>
            <a:r>
              <a:rPr lang="en-US" sz="1800" dirty="0"/>
              <a:t>objective to facilitate residential financing.  DOER assessed significant administrative complexities</a:t>
            </a:r>
            <a:r>
              <a:rPr lang="en-US" sz="1800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DOER estimates that a robust residential direct ownership market would need to be supported by $20-50 million in loans annually at the start of the program, and $300-600 million cumulatively through 2020.  This volume represents a significant opportunity for the financing/banking industry.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DOER plans to announce, in parallel with the SREC-II rulemaking, a financing support program using ACP funds.  Final development of the program will be done in coordination with stakeholder input, including direct discussions with the banking industry.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DOER anticipates using approximately $30 million of ACP funds for this purpose.  Leveraging funds will be important, along with strategies to enable banking sector to sustain lending as ACP support is diminished.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MassCEC will maintain </a:t>
            </a:r>
            <a:r>
              <a:rPr lang="en-US" sz="1800" dirty="0" err="1" smtClean="0"/>
              <a:t>CommSolar</a:t>
            </a:r>
            <a:r>
              <a:rPr lang="en-US" sz="1800" dirty="0" smtClean="0"/>
              <a:t> II rebate program through the development of the financing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C98F3909-9D91-46BF-87D8-49E2EE85096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066800" y="1524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Residential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Direct Ownership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ACP-funded Support Program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324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10102</TotalTime>
  <Words>1264</Words>
  <Application>Microsoft Office PowerPoint</Application>
  <PresentationFormat>On-screen Show (4:3)</PresentationFormat>
  <Paragraphs>177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Custom Design</vt:lpstr>
      <vt:lpstr>1_Custom Design</vt:lpstr>
      <vt:lpstr>Massachusetts Solar Market  RPS Solar Carve-Out II Final Policy Design  Mark Sylvia, Commissioner  December 13, 2013</vt:lpstr>
      <vt:lpstr>Remarkable Solar Growth in Mass.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Projection of Market Sector Growth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>Commonwealth of Massachusetts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DOER POWERPOINT TEMPLATE</dc:title>
  <dc:creator>Melissa Makofske</dc:creator>
  <cp:lastModifiedBy>Susie</cp:lastModifiedBy>
  <cp:revision>769</cp:revision>
  <dcterms:created xsi:type="dcterms:W3CDTF">2009-10-01T14:07:00Z</dcterms:created>
  <dcterms:modified xsi:type="dcterms:W3CDTF">2013-12-13T19:39:56Z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233951;17080768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2012-03-05T17:36:26-0500</vt:lpwstr>
  </property>
  <property fmtid="{D5CDD505-2E9C-101B-9397-08002B2CF9AE}" pid="9" name="Offisync_ProviderName">
    <vt:lpwstr>Central Desktop</vt:lpwstr>
  </property>
</Properties>
</file>